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382" r:id="rId3"/>
    <p:sldId id="257" r:id="rId4"/>
    <p:sldId id="315" r:id="rId5"/>
    <p:sldId id="354" r:id="rId6"/>
    <p:sldId id="355" r:id="rId7"/>
    <p:sldId id="356" r:id="rId8"/>
    <p:sldId id="383" r:id="rId9"/>
    <p:sldId id="365" r:id="rId10"/>
    <p:sldId id="357" r:id="rId11"/>
    <p:sldId id="358" r:id="rId12"/>
    <p:sldId id="359" r:id="rId13"/>
    <p:sldId id="385" r:id="rId14"/>
    <p:sldId id="361" r:id="rId15"/>
    <p:sldId id="400" r:id="rId16"/>
    <p:sldId id="386" r:id="rId17"/>
    <p:sldId id="401" r:id="rId18"/>
    <p:sldId id="387" r:id="rId19"/>
    <p:sldId id="388" r:id="rId20"/>
    <p:sldId id="389" r:id="rId21"/>
    <p:sldId id="390" r:id="rId22"/>
    <p:sldId id="391" r:id="rId23"/>
    <p:sldId id="393" r:id="rId24"/>
    <p:sldId id="394" r:id="rId25"/>
    <p:sldId id="395" r:id="rId26"/>
    <p:sldId id="396" r:id="rId27"/>
    <p:sldId id="397" r:id="rId28"/>
    <p:sldId id="402" r:id="rId29"/>
    <p:sldId id="398" r:id="rId30"/>
    <p:sldId id="39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0000"/>
  </p:normalViewPr>
  <p:slideViewPr>
    <p:cSldViewPr snapToGrid="0" snapToObjects="1">
      <p:cViewPr varScale="1">
        <p:scale>
          <a:sx n="69" d="100"/>
          <a:sy n="69" d="100"/>
        </p:scale>
        <p:origin x="2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6867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7425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xfrm>
            <a:off x="499864" y="1638300"/>
            <a:ext cx="117348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chemeClr val="accent1"/>
                </a:solidFill>
              </a:defRPr>
            </a:pPr>
            <a:r>
              <a:rPr lang="en-GB" sz="54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Chapter 8: Handling Missing Data</a:t>
            </a:r>
            <a:endParaRPr sz="4000" dirty="0">
              <a:solidFill>
                <a:schemeClr val="accent1">
                  <a:hueOff val="47394"/>
                  <a:satOff val="-25753"/>
                  <a:lumOff val="-7544"/>
                </a:schemeClr>
              </a:solidFill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xfrm>
            <a:off x="499864" y="4940300"/>
            <a:ext cx="10194529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Judith </a:t>
            </a:r>
            <a:r>
              <a:rPr dirty="0" err="1">
                <a:solidFill>
                  <a:schemeClr val="tx1"/>
                </a:solidFill>
              </a:rPr>
              <a:t>Borghouts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chemeClr val="tx1"/>
                </a:solidFill>
              </a:rPr>
              <a:t>22 April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</a:rPr>
              <a:t>PCA: Chicago train ridership data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79" y="2596444"/>
            <a:ext cx="5793591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Missing data matrix can be represented by dates and stations</a:t>
            </a:r>
          </a:p>
          <a:p>
            <a:pPr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Points are sized by amount of missing stations</a:t>
            </a:r>
          </a:p>
          <a:p>
            <a:pPr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Each day had at  least one station that had a missing value, and there were 8 distinct missing data patterns</a:t>
            </a:r>
          </a:p>
          <a:p>
            <a:pPr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Many missing values occurred during September 2013; cause should be investigated further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F9C87-C0D9-7B41-9371-C140BFA3B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208" y="3152255"/>
            <a:ext cx="5353049" cy="50665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4C493-B467-5642-A936-AF44AA2C6F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40456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 Analysis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To further understand the degree and location of missing values, data matrix can be transformed and PCA applied again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Figure presents scores for stations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Points are labeled by the amount of missing information across stations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Two stations have a substantial amount of missing data; cause should be investigated further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A8CFE-52BF-8F4A-B619-7608A365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2988982"/>
            <a:ext cx="5756088" cy="53798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B31D7-B9A6-984A-9ABA-B0B091769E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70028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</a:rPr>
              <a:t>Missing data patterns for stations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Most stations are complete except for a single month</a:t>
            </a:r>
          </a:p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Missing data on Red Line, and occurred when there was reconstruction that affected stations north of Cermak-Chinatown to the 95th Street station</a:t>
            </a:r>
          </a:p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Conservatory and Morgan stations opened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CDCE1-C864-3B48-8A38-4049C5CD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74" y="3263153"/>
            <a:ext cx="7835416" cy="45680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4463DC-1D0F-3148-A7EF-E2A460594E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59277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8.2 Models that are Resistant to Missing Values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Models that cannot tolerate any amount of missing values: support vector machines, </a:t>
            </a:r>
            <a:r>
              <a:rPr lang="en-GB" sz="2500" dirty="0" err="1"/>
              <a:t>glmnet</a:t>
            </a:r>
            <a:r>
              <a:rPr lang="en-GB" sz="2500" dirty="0"/>
              <a:t>, neural networks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Models that can tolerate missing values: Naive Bayes, certain implementations of tree-based models</a:t>
            </a:r>
            <a:endParaRPr sz="2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31185-8374-0448-8645-50D6748FA8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017414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Tree-based models: CART methodology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971101" y="1619699"/>
            <a:ext cx="10681393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 Uses surrogate splits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When creating tree, separate set of splits are cataloged that can approximate the original split logic if that predictor value is missing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Initial split is based on carbon/nitrogen (CN) ratio</a:t>
            </a:r>
          </a:p>
          <a:p>
            <a:pPr marL="215900" indent="0" defTabSz="914400">
              <a:lnSpc>
                <a:spcPct val="90000"/>
              </a:lnSpc>
              <a:buNone/>
            </a:pPr>
            <a:endParaRPr lang="en-US" sz="2500" kern="1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2F858-A9C2-1847-B1AC-A410C08F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33" y="5568929"/>
            <a:ext cx="7601127" cy="33397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61C948-404D-8641-B582-15B667771E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26298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Tree-based models: CART methodology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0" y="2222371"/>
            <a:ext cx="12531436" cy="4012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When sample has a missing value for CN, CART model uses an alternative split based on the indicator for whether the scat was flat or not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Two splits result in the same partitions for 80.6% of the data and could be used if the carbon/nitrogen ratio is missing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Surrogate predictors for d13C and Mass are Mass and d13C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50C4D-6348-C04B-9F99-5E9BC812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54" y="5861353"/>
            <a:ext cx="7601127" cy="33397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BEE46-4F96-C044-BADD-711E2A4AA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28971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Tree-based models: C5.0 methodology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742108" cy="3180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Based on the distribution of the predictor with missing data, fractional counts are used in subsequent splits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First split for scat data is d13C &gt; 24.55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If true, all samples are coyotes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However, there is a single missing value for this predictor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946C5-E783-9340-9FF8-6B10D017CF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16</a:t>
            </a:fld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E7208-5067-6E48-B314-0012D686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54" y="5861353"/>
            <a:ext cx="7601127" cy="33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3193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Tree-based models: C5.0 methodology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742108" cy="2432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The counts of each species in subsequent nodes are then fractional due to adjusting for the number of missing values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This allows the model to keep a running account of where missing values may have landed in the partitioning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946C5-E783-9340-9FF8-6B10D017CF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17</a:t>
            </a:fld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D038D-295A-F04A-9F28-AEC2300C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34" y="5436673"/>
            <a:ext cx="7601127" cy="33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799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8.3 Deletion of Data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Some predictors may be more problematic than others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Some samples consistently have missing values across predictors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In practice however, specific predictors </a:t>
            </a:r>
            <a:r>
              <a:rPr lang="en-GB" sz="2500" i="1" dirty="0"/>
              <a:t>and</a:t>
            </a:r>
            <a:r>
              <a:rPr lang="en-GB" sz="2500" dirty="0"/>
              <a:t> specific samples contain a majority of the missing information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In general, samples are more critical than predictors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E.g. If a small sample, it is not desirable to remove samples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First identify and remove predictors that have sufficiently high amount of missing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C77C1-1D0C-F54A-A6F7-7FEE4669C5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42174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Example: Chicago Ridership data</a:t>
            </a:r>
            <a:endParaRPr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Several stations had a vast amount of missing data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Every date (sample) had at least one missing station (predictor), but degree of missingness across predictors was minimal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handful of stations had excessive missingness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makes more sense to remove the handful of stations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4AD0DB-010B-334D-9F80-1D6FD624D3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0438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>
                <a:solidFill>
                  <a:schemeClr val="tx1"/>
                </a:solidFill>
              </a:rPr>
              <a:t>Missing Data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GB" dirty="0"/>
              <a:t>Missing data can occur any number of ways, for example:</a:t>
            </a:r>
          </a:p>
          <a:p>
            <a:pPr lvl="1">
              <a:spcBef>
                <a:spcPts val="500"/>
              </a:spcBef>
            </a:pPr>
            <a:r>
              <a:rPr lang="en-GB" dirty="0"/>
              <a:t>Merging of source data sets</a:t>
            </a:r>
          </a:p>
          <a:p>
            <a:pPr lvl="2">
              <a:spcBef>
                <a:spcPts val="500"/>
              </a:spcBef>
            </a:pPr>
            <a:r>
              <a:rPr lang="en-GB" sz="3200" dirty="0"/>
              <a:t> e.g. if ID is only present in one set</a:t>
            </a:r>
          </a:p>
          <a:p>
            <a:pPr lvl="1">
              <a:spcBef>
                <a:spcPts val="500"/>
              </a:spcBef>
            </a:pPr>
            <a:r>
              <a:rPr lang="en-GB" dirty="0"/>
              <a:t>Random events</a:t>
            </a:r>
          </a:p>
          <a:p>
            <a:pPr lvl="2">
              <a:spcBef>
                <a:spcPts val="500"/>
              </a:spcBef>
            </a:pPr>
            <a:r>
              <a:rPr lang="en-GB" sz="3200" dirty="0"/>
              <a:t>e.g. if a battery dies, collection device is damaged</a:t>
            </a:r>
          </a:p>
          <a:p>
            <a:pPr lvl="1">
              <a:spcBef>
                <a:spcPts val="500"/>
              </a:spcBef>
            </a:pPr>
            <a:r>
              <a:rPr lang="en-GB" dirty="0"/>
              <a:t>Failures of measurement</a:t>
            </a:r>
          </a:p>
          <a:p>
            <a:pPr lvl="2">
              <a:spcBef>
                <a:spcPts val="500"/>
              </a:spcBef>
            </a:pPr>
            <a:r>
              <a:rPr lang="en-GB" sz="3200" dirty="0"/>
              <a:t>e.g. when patient in clinical study misses a visit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D3AA1-5C1F-C741-A83E-8D42E88789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83015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with deleting data</a:t>
            </a:r>
            <a:endParaRPr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It might bias the model that relates the predictors to the outcome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e.g. clinical study: drug may have adverse effect on patients, causing them to drop out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Eliminating dropouts would make outcome look better than when including </a:t>
            </a:r>
            <a:r>
              <a:rPr lang="en-GB" sz="2500" dirty="0" err="1"/>
              <a:t>unfavorable</a:t>
            </a:r>
            <a:r>
              <a:rPr lang="en-GB" sz="2500" dirty="0"/>
              <a:t>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ADAB7-2B0C-B745-A3E3-E629AD49E5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289973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8.4 Encoding missingness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When predictor is discrete, missingness can be directly encoded into predictor as a category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E.g. ‘No alley’ for Ames housing data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Important to consider how results would be interpreted if that piece of information becomes important to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6824DC-5500-F543-A561-EB6A9A4A630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086051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8.5 Imputation methods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Uses information and relationships among non-missing predictors to provide an estimate to fill in the missing value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Inferential models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Goal to ensure that the statistical distributions are tractable and of good enough quality to support subsequent hypothesis testing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Several variations of the data set are created with different estimates of the missing values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Used as inputs to models and test statistics are computed for each imputed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8FCEE-9388-094E-BC5B-E3E5EFFCA5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223086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vs inferential models</a:t>
            </a:r>
            <a:endParaRPr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Goal is to produce the most accurate </a:t>
            </a:r>
            <a:r>
              <a:rPr lang="en-GB" sz="2500" b="1" dirty="0">
                <a:latin typeface="Helvetica" pitchFamily="2" charset="0"/>
              </a:rPr>
              <a:t>prediction of the missing data point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Many have </a:t>
            </a:r>
            <a:r>
              <a:rPr lang="en-GB" sz="2500" b="1" dirty="0">
                <a:latin typeface="Helvetica" pitchFamily="2" charset="0"/>
              </a:rPr>
              <a:t>no notion of distributional assumptions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Many are </a:t>
            </a:r>
            <a:r>
              <a:rPr lang="en-GB" sz="2500" b="1" dirty="0">
                <a:latin typeface="Helvetica" pitchFamily="2" charset="0"/>
              </a:rPr>
              <a:t>computationally expensive</a:t>
            </a:r>
            <a:r>
              <a:rPr lang="en-GB" sz="2500" dirty="0"/>
              <a:t>; recommended that imputation be performed within the resampling process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Judged on their </a:t>
            </a:r>
            <a:r>
              <a:rPr lang="en-GB" sz="2500" b="1" dirty="0">
                <a:latin typeface="Helvetica" pitchFamily="2" charset="0"/>
              </a:rPr>
              <a:t>ability to predict yet-to-be-seen samples</a:t>
            </a:r>
            <a:r>
              <a:rPr lang="en-GB" sz="2500" dirty="0"/>
              <a:t>; critical that imputed values be as close as possible to their true (unobserved) values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Focus is to </a:t>
            </a:r>
            <a:r>
              <a:rPr lang="en-GB" sz="2500" b="1" dirty="0">
                <a:latin typeface="Helvetica" pitchFamily="2" charset="0"/>
              </a:rPr>
              <a:t>understand relationships between predictors and the response</a:t>
            </a:r>
            <a:r>
              <a:rPr lang="en-GB" sz="2500" dirty="0"/>
              <a:t>, that are generalizable to yet-to-be-seen samples; multiple imputation methods do not keep the imputation generator after the missing data have been estimated, which provides a challenge for applying these techniques to new samples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5291D3-4C9C-4147-B50C-F7E65B56D7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24384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Characteristics that a predictive imputation method should have</a:t>
            </a:r>
            <a:endParaRPr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Tolerant of other missing data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Desirable to be fast and have a compact prediction equation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Useful to be able to use predictors of various types (numeric and qualitative) as inputs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Should be stable and not be overly influenced by outlying data points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BF3502-F3F4-0746-A3E2-89F9891224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314078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 nearest </a:t>
            </a:r>
            <a:r>
              <a:rPr lang="en-GB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neighbor</a:t>
            </a:r>
            <a:endParaRPr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Quick method for imputing missing values if training set is small/moderate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Identifies a sample with missing values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Identifies the K most similar samples in the training data that are complete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Similarity is defined by a distance metric, e.g. Euclidean distance (for numeric), Gower’s distance (uses separate metrics for qualitative/quantitative predictors)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Average value of the predictor of interest is used to replace missing value of the sample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D3C10-9AEE-4640-B735-0849776771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1468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Trees</a:t>
            </a:r>
            <a:endParaRPr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Will not extrapolate values beyond bounds of the training data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Single tree: known to produce results with low bias and high variance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Ensembles of trees provide low-variance alternative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Random forest: random selection of predictors at each split necessitates a large number of trees (500 to 2000) to achieve a stable, reliable model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Bagged tree: all predictors are evaluated at each split in each tree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E4ED93-A5E7-8B4C-A938-FC1D29C4D4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722914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methods</a:t>
            </a:r>
            <a:endParaRPr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18438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When a complete predictor shows a strong linear relationship with a predictor that requires imputation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Requires complete predictors for the imputation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F13C1-67FA-1E4E-BBD9-5B1D06A200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27</a:t>
            </a:fld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E06B1-9602-DC4B-B65A-F107AC2C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818" y="4549994"/>
            <a:ext cx="7763164" cy="459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354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methods</a:t>
            </a:r>
            <a:endParaRPr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184380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(a) 14-day lag in ridership within a stop is highly correlated with the current day’s ridership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(b) Imputed values compared with original true ridership values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F13C1-67FA-1E4E-BBD9-5B1D06A200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28</a:t>
            </a:fld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E06B1-9602-DC4B-B65A-F107AC2C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818" y="4549994"/>
            <a:ext cx="7763164" cy="459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310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8.6 Special cases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Cases where data point is not missing, but also not complete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Right censored: e.g. when measuring duration of time until an event, duration is at least some time 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Left censored: e.g. lab measuring instrument cannot reliably quantify values below a threshold X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If a predictor has values below lower limit, widely accepted practice is to use the lower limit value of X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may have detrimental effect on some models since it assumes these are the true values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94B1E-6C5A-4145-9D52-881EB8E600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88031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>
                <a:solidFill>
                  <a:schemeClr val="tx1"/>
                </a:solidFill>
              </a:rPr>
              <a:t>Missing Data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Missing values are intolerable in many predictive models</a:t>
            </a:r>
          </a:p>
          <a:p>
            <a:r>
              <a:rPr lang="en-GB" dirty="0"/>
              <a:t>To utilize predictors of feature engineering techniques, we must first address missingness in data</a:t>
            </a:r>
          </a:p>
          <a:p>
            <a:r>
              <a:rPr lang="en-GB" dirty="0"/>
              <a:t>Missingness itself may be an important predictor of the response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F8C48-B4E8-7A41-B7B4-6FF0286E1C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3</a:t>
            </a:fld>
            <a:endParaRPr lang="en-NL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8.6 Special cases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Censored values affect metrics that measure variability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variability will be underestimated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model may overfit to a cluster of data points with the same value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Left censored: can be imputed using random uniform values between zero and X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Data with strong time component: moving average smoothers can be used to impute the data so that any temporal effects are not disrupted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E63C2-57BC-1747-8EA0-5F21A49092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14671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>
                <a:solidFill>
                  <a:schemeClr val="tx1"/>
                </a:solidFill>
              </a:rPr>
              <a:t>Common mechanisms of missing data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GB" sz="2400" b="1" dirty="0">
                <a:latin typeface="Helvetica" pitchFamily="2" charset="0"/>
              </a:rPr>
              <a:t>Structural deficiencies in the data: </a:t>
            </a:r>
            <a:r>
              <a:rPr lang="en-GB" sz="2400" dirty="0"/>
              <a:t>a missing component of a predictor that was omitted from the data</a:t>
            </a:r>
          </a:p>
          <a:p>
            <a:pPr lvl="2">
              <a:spcBef>
                <a:spcPts val="0"/>
              </a:spcBef>
            </a:pPr>
            <a:r>
              <a:rPr lang="en-GB" sz="2400" dirty="0"/>
              <a:t>e.g. Ames housing data: Alley predictor takes gravel, paved, missing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GB" sz="2400" b="1" dirty="0">
                <a:latin typeface="Helvetica" pitchFamily="2" charset="0"/>
              </a:rPr>
              <a:t>Random occurrences</a:t>
            </a:r>
          </a:p>
          <a:p>
            <a:pPr lvl="2">
              <a:spcBef>
                <a:spcPts val="0"/>
              </a:spcBef>
            </a:pPr>
            <a:r>
              <a:rPr lang="en-GB" sz="2400" dirty="0"/>
              <a:t>Missing completely at random (MCAR): missing values are independent of the data</a:t>
            </a:r>
          </a:p>
          <a:p>
            <a:pPr lvl="2">
              <a:spcBef>
                <a:spcPts val="0"/>
              </a:spcBef>
            </a:pPr>
            <a:r>
              <a:rPr lang="en-GB" sz="2400" dirty="0"/>
              <a:t>Missing at random (MAR): probability of a missing result depends on the observed data, but not on the unobserved data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GB" sz="2400" b="1" dirty="0">
                <a:latin typeface="Helvetica" pitchFamily="2" charset="0"/>
              </a:rPr>
              <a:t>Specific causes/not missing at random </a:t>
            </a:r>
            <a:r>
              <a:rPr lang="en-GB" sz="2400" dirty="0"/>
              <a:t>(NMAR): often occurs in clinical studies where patients are measured periodically over time. e.g. patient may drop out</a:t>
            </a:r>
          </a:p>
          <a:p>
            <a:pPr lvl="2">
              <a:spcBef>
                <a:spcPts val="0"/>
              </a:spcBef>
            </a:pPr>
            <a:r>
              <a:rPr lang="en-GB" sz="2400" dirty="0"/>
              <a:t>most challenging to handle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83229-16B2-0145-AD4B-73F31555E0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34860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8.1 Understanding the Nature and Severity of Missing Information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Visualizing missing information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first step in grasping challenge of missing information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for large data, missing information must first be condensed</a:t>
            </a:r>
            <a:endParaRPr sz="2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3FCEEC-C480-BB47-8985-E90AEB538A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94730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79" y="2596444"/>
            <a:ext cx="4301375" cy="6188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GB" sz="2400" dirty="0">
                <a:latin typeface="+mj-lt"/>
              </a:rPr>
              <a:t>Can be reorganized to highlight commonalities across missing predictors and samples using hierarchical cluster analysis on the predictors and on the samples</a:t>
            </a:r>
          </a:p>
          <a:p>
            <a:r>
              <a:rPr lang="en-US" sz="2400" kern="1200" dirty="0">
                <a:solidFill>
                  <a:schemeClr val="tx1"/>
                </a:solidFill>
              </a:rPr>
              <a:t>Diameter, Taper, and Taper Index more frequently missing</a:t>
            </a:r>
          </a:p>
          <a:p>
            <a:r>
              <a:rPr lang="en-US" sz="2400" kern="1200" dirty="0">
                <a:solidFill>
                  <a:schemeClr val="tx1"/>
                </a:solidFill>
              </a:rPr>
              <a:t>Two samples are missing all three of the laboratory measurements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AFA575-E079-0E48-8939-870F4D00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58" y="3477748"/>
            <a:ext cx="7391400" cy="360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9BA12-51C0-7747-A1B4-44B9969E40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22003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Co-occurrence plot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356720" y="2022702"/>
            <a:ext cx="448544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Displays the frequencies of missing predictor combinations</a:t>
            </a:r>
          </a:p>
          <a:p>
            <a:pPr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Tapper and TI are missing together most frequently</a:t>
            </a:r>
          </a:p>
          <a:p>
            <a:pPr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Six samples are missing all three of the morphological predictors</a:t>
            </a:r>
            <a:endParaRPr lang="en-US" sz="2500" b="1" kern="1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235E6-CF2B-BD4E-B180-0AE60F7D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380" y="3471956"/>
            <a:ext cx="7378700" cy="3670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78D03-6E9A-E14B-B567-A55B688AE2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66682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Relationships within data that might be related to missingness</a:t>
            </a:r>
            <a:endParaRPr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6290982" cy="62865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Relationship between diameter and mass of the </a:t>
            </a:r>
            <a:r>
              <a:rPr lang="en-GB" sz="2500" dirty="0" err="1"/>
              <a:t>feces</a:t>
            </a:r>
            <a:endParaRPr lang="en-GB" sz="25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Hash marks on either axis are samples that have observed sample for one predictor but missing value for the corresponding predictor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Six samples were related to </a:t>
            </a:r>
            <a:r>
              <a:rPr lang="en-GB" sz="2500" dirty="0" err="1"/>
              <a:t>gray</a:t>
            </a:r>
            <a:r>
              <a:rPr lang="en-GB" sz="2500" dirty="0"/>
              <a:t> fox and coyote data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given small sample size, unclear if this missingness is related to outcome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90D513-957D-284D-8F1A-E91236B7B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109" y="3105150"/>
            <a:ext cx="5341844" cy="49514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178C3-4226-8041-9E12-0CAACDD94D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1036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Components Analysis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79" y="2596444"/>
            <a:ext cx="590116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With a large number of samples/predictors, it must first be condensed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PCA reduces dimensions, searches for directions that summarize maximal variability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The initial dimensions capture variation caused by the presence of missing values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Samples that do not have any missing values will be projected onto the same location close to the origin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Alternatively, samples with missing values will be projected away from the origin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B9EC9-8170-0D43-95D8-F2324434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208" y="3152255"/>
            <a:ext cx="5353049" cy="50665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D2331-C7A2-9348-B19D-7F899C0471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026462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1701</Words>
  <Application>Microsoft Macintosh PowerPoint</Application>
  <PresentationFormat>Custom</PresentationFormat>
  <Paragraphs>176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Helvetica</vt:lpstr>
      <vt:lpstr>Helvetica Light</vt:lpstr>
      <vt:lpstr>Helvetica Neue</vt:lpstr>
      <vt:lpstr>White</vt:lpstr>
      <vt:lpstr>Chapter 8: Handling Missing Data</vt:lpstr>
      <vt:lpstr>Missing Data</vt:lpstr>
      <vt:lpstr>Missing Data</vt:lpstr>
      <vt:lpstr>Common mechanisms of missing data</vt:lpstr>
      <vt:lpstr>8.1 Understanding the Nature and Severity of Missing Information</vt:lpstr>
      <vt:lpstr>Heatmap</vt:lpstr>
      <vt:lpstr>Co-occurrence plot</vt:lpstr>
      <vt:lpstr>Relationships within data that might be related to missingness</vt:lpstr>
      <vt:lpstr>Principal Components Analysis</vt:lpstr>
      <vt:lpstr>PCA: Chicago train ridership data</vt:lpstr>
      <vt:lpstr>Principal Component Analysis</vt:lpstr>
      <vt:lpstr>Missing data patterns for stations</vt:lpstr>
      <vt:lpstr>8.2 Models that are Resistant to Missing Values</vt:lpstr>
      <vt:lpstr>Tree-based models: CART methodology</vt:lpstr>
      <vt:lpstr>Tree-based models: CART methodology</vt:lpstr>
      <vt:lpstr>Tree-based models: C5.0 methodology</vt:lpstr>
      <vt:lpstr>Tree-based models: C5.0 methodology</vt:lpstr>
      <vt:lpstr>8.3 Deletion of Data</vt:lpstr>
      <vt:lpstr>Example: Chicago Ridership data</vt:lpstr>
      <vt:lpstr>Issues with deleting data</vt:lpstr>
      <vt:lpstr>8.4 Encoding missingness</vt:lpstr>
      <vt:lpstr>8.5 Imputation methods</vt:lpstr>
      <vt:lpstr>Predictive vs inferential models</vt:lpstr>
      <vt:lpstr>Characteristics that a predictive imputation method should have</vt:lpstr>
      <vt:lpstr>K nearest neighbor</vt:lpstr>
      <vt:lpstr>Trees</vt:lpstr>
      <vt:lpstr>Linear methods</vt:lpstr>
      <vt:lpstr>Linear methods</vt:lpstr>
      <vt:lpstr>8.6 Special cases</vt:lpstr>
      <vt:lpstr>8.6 Special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Exploratory Visualizations</dc:title>
  <dc:creator>Borghouts, Judith Willemijn</dc:creator>
  <cp:lastModifiedBy>Borghouts, Judith Willemijn</cp:lastModifiedBy>
  <cp:revision>338</cp:revision>
  <dcterms:created xsi:type="dcterms:W3CDTF">2020-03-17T04:01:23Z</dcterms:created>
  <dcterms:modified xsi:type="dcterms:W3CDTF">2020-04-22T04:11:06Z</dcterms:modified>
</cp:coreProperties>
</file>